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51206400" cy="39014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2336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6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D6D7D6"/>
              </a:solidFill>
              <a:prstDash val="solid"/>
              <a:miter lim="400000"/>
            </a:ln>
          </a:left>
          <a:right>
            <a:ln w="50800" cap="flat">
              <a:solidFill>
                <a:srgbClr val="D6D7D6"/>
              </a:solidFill>
              <a:prstDash val="solid"/>
              <a:miter lim="400000"/>
            </a:ln>
          </a:right>
          <a:top>
            <a:ln w="50800" cap="flat">
              <a:solidFill>
                <a:srgbClr val="D6D7D6"/>
              </a:solidFill>
              <a:prstDash val="solid"/>
              <a:miter lim="400000"/>
            </a:ln>
          </a:top>
          <a:bottom>
            <a:ln w="50800" cap="flat">
              <a:solidFill>
                <a:srgbClr val="D6D7D6"/>
              </a:solidFill>
              <a:prstDash val="solid"/>
              <a:miter lim="400000"/>
            </a:ln>
          </a:bottom>
          <a:insideH>
            <a:ln w="50800" cap="flat">
              <a:solidFill>
                <a:srgbClr val="D6D7D6"/>
              </a:solidFill>
              <a:prstDash val="solid"/>
              <a:miter lim="400000"/>
            </a:ln>
          </a:insideH>
          <a:insideV>
            <a:ln w="508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D6D6D6"/>
              </a:solidFill>
              <a:prstDash val="solid"/>
              <a:miter lim="400000"/>
            </a:ln>
          </a:left>
          <a:right>
            <a:ln w="101600" cap="flat">
              <a:solidFill>
                <a:srgbClr val="D6D7D6"/>
              </a:solidFill>
              <a:prstDash val="solid"/>
              <a:miter lim="400000"/>
            </a:ln>
          </a:right>
          <a:top>
            <a:ln w="50800" cap="flat">
              <a:solidFill>
                <a:srgbClr val="D6D7D6"/>
              </a:solidFill>
              <a:prstDash val="solid"/>
              <a:miter lim="400000"/>
            </a:ln>
          </a:top>
          <a:bottom>
            <a:ln w="50800" cap="flat">
              <a:solidFill>
                <a:srgbClr val="D6D7D6"/>
              </a:solidFill>
              <a:prstDash val="solid"/>
              <a:miter lim="400000"/>
            </a:ln>
          </a:bottom>
          <a:insideH>
            <a:ln w="50800" cap="flat">
              <a:solidFill>
                <a:srgbClr val="D6D7D6"/>
              </a:solidFill>
              <a:prstDash val="solid"/>
              <a:miter lim="400000"/>
            </a:ln>
          </a:insideH>
          <a:insideV>
            <a:ln w="508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D6D7D6"/>
              </a:solidFill>
              <a:prstDash val="solid"/>
              <a:miter lim="400000"/>
            </a:ln>
          </a:left>
          <a:right>
            <a:ln w="50800" cap="flat">
              <a:solidFill>
                <a:srgbClr val="D6D7D6"/>
              </a:solidFill>
              <a:prstDash val="solid"/>
              <a:miter lim="400000"/>
            </a:ln>
          </a:right>
          <a:top>
            <a:ln w="101600" cap="flat">
              <a:solidFill>
                <a:srgbClr val="D6D7D6"/>
              </a:solidFill>
              <a:prstDash val="solid"/>
              <a:miter lim="400000"/>
            </a:ln>
          </a:top>
          <a:bottom>
            <a:ln w="50800" cap="flat">
              <a:solidFill>
                <a:srgbClr val="D6D6D6"/>
              </a:solidFill>
              <a:prstDash val="solid"/>
              <a:miter lim="400000"/>
            </a:ln>
          </a:bottom>
          <a:insideH>
            <a:ln w="50800" cap="flat">
              <a:solidFill>
                <a:srgbClr val="D6D7D6"/>
              </a:solidFill>
              <a:prstDash val="solid"/>
              <a:miter lim="400000"/>
            </a:ln>
          </a:insideH>
          <a:insideV>
            <a:ln w="508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D6D7D6"/>
              </a:solidFill>
              <a:prstDash val="solid"/>
              <a:miter lim="400000"/>
            </a:ln>
          </a:left>
          <a:right>
            <a:ln w="50800" cap="flat">
              <a:solidFill>
                <a:srgbClr val="D6D7D6"/>
              </a:solidFill>
              <a:prstDash val="solid"/>
              <a:miter lim="400000"/>
            </a:ln>
          </a:right>
          <a:top>
            <a:ln w="50800" cap="flat">
              <a:solidFill>
                <a:srgbClr val="D6D6D6"/>
              </a:solidFill>
              <a:prstDash val="solid"/>
              <a:miter lim="400000"/>
            </a:ln>
          </a:top>
          <a:bottom>
            <a:ln w="101600" cap="flat">
              <a:solidFill>
                <a:srgbClr val="D6D7D6"/>
              </a:solidFill>
              <a:prstDash val="solid"/>
              <a:miter lim="400000"/>
            </a:ln>
          </a:bottom>
          <a:insideH>
            <a:ln w="50800" cap="flat">
              <a:solidFill>
                <a:srgbClr val="D6D7D6"/>
              </a:solidFill>
              <a:prstDash val="solid"/>
              <a:miter lim="400000"/>
            </a:ln>
          </a:insideH>
          <a:insideV>
            <a:ln w="508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929292"/>
              </a:solidFill>
              <a:prstDash val="solid"/>
              <a:miter lim="400000"/>
            </a:ln>
          </a:left>
          <a:right>
            <a:ln w="50800" cap="flat">
              <a:solidFill>
                <a:srgbClr val="929292"/>
              </a:solidFill>
              <a:prstDash val="solid"/>
              <a:miter lim="400000"/>
            </a:ln>
          </a:right>
          <a:top>
            <a:ln w="50800" cap="flat">
              <a:solidFill>
                <a:srgbClr val="929292"/>
              </a:solidFill>
              <a:prstDash val="solid"/>
              <a:miter lim="400000"/>
            </a:ln>
          </a:top>
          <a:bottom>
            <a:ln w="50800" cap="flat">
              <a:solidFill>
                <a:srgbClr val="929292"/>
              </a:solidFill>
              <a:prstDash val="solid"/>
              <a:miter lim="400000"/>
            </a:ln>
          </a:bottom>
          <a:insideH>
            <a:ln w="50800" cap="flat">
              <a:solidFill>
                <a:srgbClr val="929292"/>
              </a:solidFill>
              <a:prstDash val="solid"/>
              <a:miter lim="400000"/>
            </a:ln>
          </a:insideH>
          <a:insideV>
            <a:ln w="508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AAAAAA"/>
              </a:solidFill>
              <a:prstDash val="solid"/>
              <a:miter lim="400000"/>
            </a:ln>
          </a:left>
          <a:right>
            <a:ln w="50800" cap="flat">
              <a:solidFill>
                <a:srgbClr val="AAAAAA"/>
              </a:solidFill>
              <a:prstDash val="solid"/>
              <a:miter lim="400000"/>
            </a:ln>
          </a:right>
          <a:top>
            <a:ln w="50800" cap="flat">
              <a:solidFill>
                <a:srgbClr val="AAAAAA"/>
              </a:solidFill>
              <a:prstDash val="solid"/>
              <a:miter lim="400000"/>
            </a:ln>
          </a:top>
          <a:bottom>
            <a:ln w="50800" cap="flat">
              <a:solidFill>
                <a:srgbClr val="AAAAAA"/>
              </a:solidFill>
              <a:prstDash val="solid"/>
              <a:miter lim="400000"/>
            </a:ln>
          </a:bottom>
          <a:insideH>
            <a:ln w="50800" cap="flat">
              <a:solidFill>
                <a:srgbClr val="AAAAAA"/>
              </a:solidFill>
              <a:prstDash val="solid"/>
              <a:miter lim="400000"/>
            </a:ln>
          </a:insideH>
          <a:insideV>
            <a:ln w="508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D6D7D6"/>
              </a:solidFill>
              <a:prstDash val="solid"/>
              <a:miter lim="400000"/>
            </a:ln>
          </a:left>
          <a:right>
            <a:ln w="50800" cap="flat">
              <a:solidFill>
                <a:srgbClr val="D6D7D6"/>
              </a:solidFill>
              <a:prstDash val="solid"/>
              <a:miter lim="400000"/>
            </a:ln>
          </a:right>
          <a:top>
            <a:ln w="50800" cap="flat">
              <a:solidFill>
                <a:srgbClr val="D6D7D6"/>
              </a:solidFill>
              <a:prstDash val="solid"/>
              <a:miter lim="400000"/>
            </a:ln>
          </a:top>
          <a:bottom>
            <a:ln w="50800" cap="flat">
              <a:solidFill>
                <a:srgbClr val="D6D7D6"/>
              </a:solidFill>
              <a:prstDash val="solid"/>
              <a:miter lim="400000"/>
            </a:ln>
          </a:bottom>
          <a:insideH>
            <a:ln w="50800" cap="flat">
              <a:solidFill>
                <a:srgbClr val="D6D7D6"/>
              </a:solidFill>
              <a:prstDash val="solid"/>
              <a:miter lim="400000"/>
            </a:ln>
          </a:insideH>
          <a:insideV>
            <a:ln w="508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909090"/>
              </a:solidFill>
              <a:prstDash val="solid"/>
              <a:miter lim="400000"/>
            </a:ln>
          </a:left>
          <a:right>
            <a:ln w="50800" cap="flat">
              <a:solidFill>
                <a:srgbClr val="909090"/>
              </a:solidFill>
              <a:prstDash val="solid"/>
              <a:miter lim="400000"/>
            </a:ln>
          </a:right>
          <a:top>
            <a:ln w="50800" cap="flat">
              <a:solidFill>
                <a:srgbClr val="909090"/>
              </a:solidFill>
              <a:prstDash val="solid"/>
              <a:miter lim="400000"/>
            </a:ln>
          </a:top>
          <a:bottom>
            <a:ln w="50800" cap="flat">
              <a:solidFill>
                <a:srgbClr val="909090"/>
              </a:solidFill>
              <a:prstDash val="solid"/>
              <a:miter lim="400000"/>
            </a:ln>
          </a:bottom>
          <a:insideH>
            <a:ln w="50800" cap="flat">
              <a:solidFill>
                <a:srgbClr val="909090"/>
              </a:solidFill>
              <a:prstDash val="solid"/>
              <a:miter lim="400000"/>
            </a:ln>
          </a:insideH>
          <a:insideV>
            <a:ln w="508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508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01600" cap="flat">
              <a:solidFill>
                <a:srgbClr val="929292"/>
              </a:solidFill>
              <a:prstDash val="solid"/>
              <a:miter lim="400000"/>
            </a:ln>
          </a:right>
          <a:top>
            <a:ln w="101600" cap="flat">
              <a:solidFill>
                <a:srgbClr val="929292"/>
              </a:solidFill>
              <a:prstDash val="solid"/>
              <a:miter lim="400000"/>
            </a:ln>
          </a:top>
          <a:bottom>
            <a:ln w="101600" cap="flat">
              <a:solidFill>
                <a:srgbClr val="929292"/>
              </a:solidFill>
              <a:prstDash val="solid"/>
              <a:miter lim="400000"/>
            </a:ln>
          </a:bottom>
          <a:insideH>
            <a:ln w="1016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016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01600" cap="flat">
              <a:solidFill>
                <a:srgbClr val="929292"/>
              </a:solidFill>
              <a:prstDash val="solid"/>
              <a:miter lim="400000"/>
            </a:ln>
          </a:left>
          <a:right>
            <a:ln w="101600" cap="flat">
              <a:solidFill>
                <a:srgbClr val="929292"/>
              </a:solidFill>
              <a:prstDash val="solid"/>
              <a:miter lim="400000"/>
            </a:ln>
          </a:right>
          <a:top>
            <a:ln w="1016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016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016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01600" cap="flat">
              <a:solidFill>
                <a:srgbClr val="929292"/>
              </a:solidFill>
              <a:prstDash val="solid"/>
              <a:miter lim="400000"/>
            </a:ln>
          </a:left>
          <a:right>
            <a:ln w="1016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01600" cap="flat">
              <a:solidFill>
                <a:srgbClr val="929292"/>
              </a:solidFill>
              <a:prstDash val="solid"/>
              <a:miter lim="400000"/>
            </a:ln>
          </a:bottom>
          <a:insideH>
            <a:ln w="1016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016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 snapToObjects="1">
      <p:cViewPr varScale="1">
        <p:scale>
          <a:sx n="19" d="100"/>
          <a:sy n="19" d="100"/>
        </p:scale>
        <p:origin x="192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5080000" y="6553200"/>
            <a:ext cx="41859200" cy="13208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80000" y="20116800"/>
            <a:ext cx="41859200" cy="452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148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148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148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148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1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5080000" y="25450800"/>
            <a:ext cx="41859200" cy="183276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96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5080000" y="17215346"/>
            <a:ext cx="41859200" cy="2477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3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2019200" cy="39014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logo-small-london-cmyk.jpg" descr="logo-small-london-cmyk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0348" y="31649125"/>
            <a:ext cx="6691477" cy="3342199"/>
          </a:xfrm>
          <a:prstGeom prst="rect">
            <a:avLst/>
          </a:prstGeom>
          <a:ln w="50800">
            <a:miter lim="400000"/>
          </a:ln>
        </p:spPr>
      </p:pic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6477000" y="2692400"/>
            <a:ext cx="39032061" cy="23622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5080000" y="26873200"/>
            <a:ext cx="41859200" cy="56896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80000" y="32613600"/>
            <a:ext cx="41859200" cy="4521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148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148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148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148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1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5080000" y="12903200"/>
            <a:ext cx="41859200" cy="13208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26873200" y="2555679"/>
            <a:ext cx="21336001" cy="32867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3810000" y="2540000"/>
            <a:ext cx="21336000" cy="15951200"/>
          </a:xfrm>
          <a:prstGeom prst="rect">
            <a:avLst/>
          </a:prstGeom>
        </p:spPr>
        <p:txBody>
          <a:bodyPr anchor="b"/>
          <a:lstStyle>
            <a:lvl1pPr>
              <a:defRPr sz="24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10000" y="18897600"/>
            <a:ext cx="21336000" cy="1645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148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148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148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148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1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26873200" y="10363200"/>
            <a:ext cx="21336000" cy="2514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810000" y="10363200"/>
            <a:ext cx="21336000" cy="25146000"/>
          </a:xfrm>
          <a:prstGeom prst="rect">
            <a:avLst/>
          </a:prstGeom>
        </p:spPr>
        <p:txBody>
          <a:bodyPr/>
          <a:lstStyle>
            <a:lvl1pPr marL="1371600" indent="-1371600">
              <a:spcBef>
                <a:spcPts val="12800"/>
              </a:spcBef>
              <a:buClrTx/>
              <a:defRPr sz="11200"/>
            </a:lvl1pPr>
            <a:lvl2pPr marL="1714500" indent="-1371600">
              <a:spcBef>
                <a:spcPts val="12800"/>
              </a:spcBef>
              <a:buClrTx/>
              <a:defRPr sz="11200"/>
            </a:lvl2pPr>
            <a:lvl3pPr marL="2057400" indent="-1371600">
              <a:spcBef>
                <a:spcPts val="12800"/>
              </a:spcBef>
              <a:buClrTx/>
              <a:defRPr sz="11200"/>
            </a:lvl3pPr>
            <a:lvl4pPr marL="2400300" indent="-1371600">
              <a:spcBef>
                <a:spcPts val="12800"/>
              </a:spcBef>
              <a:buClrTx/>
              <a:defRPr sz="11200"/>
            </a:lvl4pPr>
            <a:lvl5pPr marL="2743200" indent="-1371600">
              <a:spcBef>
                <a:spcPts val="12800"/>
              </a:spcBef>
              <a:buClrTx/>
              <a:defRPr sz="1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0" y="5080000"/>
            <a:ext cx="44399200" cy="288544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26924000" y="19862800"/>
            <a:ext cx="21336000" cy="1559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26924000" y="2540000"/>
            <a:ext cx="21336000" cy="1559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3810000" y="2540000"/>
            <a:ext cx="21336000" cy="32918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810000" y="1016000"/>
            <a:ext cx="44399200" cy="8636000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3200" tIns="203200" rIns="203200" bIns="2032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810000" y="10363200"/>
            <a:ext cx="44399200" cy="25146000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3200" tIns="203200" rIns="203200" bIns="2032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5334586" y="37185600"/>
            <a:ext cx="1322935" cy="1373424"/>
          </a:xfrm>
          <a:prstGeom prst="rect">
            <a:avLst/>
          </a:prstGeom>
          <a:ln w="50800">
            <a:miter lim="400000"/>
          </a:ln>
        </p:spPr>
        <p:txBody>
          <a:bodyPr wrap="none" lIns="203200" tIns="203200" rIns="203200" bIns="203200">
            <a:spAutoFit/>
          </a:bodyPr>
          <a:lstStyle>
            <a:lvl1pPr>
              <a:defRPr sz="6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2336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17780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22225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26670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31115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5560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40005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8895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334000" marR="0" indent="-1778000" algn="l" defTabSz="2336800" rtl="0" latinLnBrk="0">
        <a:lnSpc>
          <a:spcPct val="100000"/>
        </a:lnSpc>
        <a:spcBef>
          <a:spcPts val="168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12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23368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ughshanahan.github.io/KickoffTalk" TargetMode="External"/><Relationship Id="rId2" Type="http://schemas.openxmlformats.org/officeDocument/2006/relationships/hyperlink" Target="mailto:hugh.Shanahan@rhul.ac.uk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ODATA-RDA Schools"/>
          <p:cNvSpPr txBox="1"/>
          <p:nvPr/>
        </p:nvSpPr>
        <p:spPr>
          <a:xfrm>
            <a:off x="15708807" y="6873036"/>
            <a:ext cx="20601586" cy="2713128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sz="15600" b="0"/>
            </a:lvl1pPr>
          </a:lstStyle>
          <a:p>
            <a:r>
              <a:t>CODATA-RDA Schools</a:t>
            </a:r>
          </a:p>
        </p:txBody>
      </p:sp>
      <p:sp>
        <p:nvSpPr>
          <p:cNvPr id="121" name="Hugh.Shanahan@rhul.ac.uk"/>
          <p:cNvSpPr txBox="1"/>
          <p:nvPr/>
        </p:nvSpPr>
        <p:spPr>
          <a:xfrm>
            <a:off x="32653376" y="28947392"/>
            <a:ext cx="15465248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 u="sng"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Hugh.Shanahan@rhul.ac.uk</a:t>
            </a:r>
          </a:p>
        </p:txBody>
      </p:sp>
      <p:sp>
        <p:nvSpPr>
          <p:cNvPr id="122" name="FAIRSFAIR Kick Off Meeting…"/>
          <p:cNvSpPr txBox="1"/>
          <p:nvPr/>
        </p:nvSpPr>
        <p:spPr>
          <a:xfrm>
            <a:off x="30990402" y="18765950"/>
            <a:ext cx="16456457" cy="47156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 algn="r">
              <a:defRPr b="0"/>
            </a:pPr>
            <a:r>
              <a:t>FAIRSFAIR Kick Off Meeting </a:t>
            </a:r>
          </a:p>
          <a:p>
            <a:pPr algn="r">
              <a:defRPr b="0"/>
            </a:pPr>
            <a:r>
              <a:t>Amsterdam</a:t>
            </a:r>
          </a:p>
          <a:p>
            <a:pPr algn="r">
              <a:defRPr b="0"/>
            </a:pPr>
            <a:r>
              <a:t>March 15 2019</a:t>
            </a:r>
          </a:p>
        </p:txBody>
      </p:sp>
      <p:sp>
        <p:nvSpPr>
          <p:cNvPr id="123" name="https://hughshanahan.github.io/KickoffTalk"/>
          <p:cNvSpPr txBox="1"/>
          <p:nvPr/>
        </p:nvSpPr>
        <p:spPr>
          <a:xfrm>
            <a:off x="24158057" y="36207836"/>
            <a:ext cx="23752150" cy="18200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https://hughshanahan.github.io/KickoffTalk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ompetency centres"/>
          <p:cNvSpPr txBox="1"/>
          <p:nvPr/>
        </p:nvSpPr>
        <p:spPr>
          <a:xfrm>
            <a:off x="2249066" y="3763568"/>
            <a:ext cx="11756442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Competency centres</a:t>
            </a:r>
          </a:p>
        </p:txBody>
      </p:sp>
      <p:sp>
        <p:nvSpPr>
          <p:cNvPr id="126" name="Provide materials"/>
          <p:cNvSpPr txBox="1"/>
          <p:nvPr/>
        </p:nvSpPr>
        <p:spPr>
          <a:xfrm>
            <a:off x="5086080" y="8555701"/>
            <a:ext cx="10173920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Provide materials </a:t>
            </a:r>
          </a:p>
        </p:txBody>
      </p:sp>
      <p:sp>
        <p:nvSpPr>
          <p:cNvPr id="127" name="Get feedback from ESFRI’s"/>
          <p:cNvSpPr txBox="1"/>
          <p:nvPr/>
        </p:nvSpPr>
        <p:spPr>
          <a:xfrm>
            <a:off x="5254871" y="11682012"/>
            <a:ext cx="15187271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Get feedback from ESFRI’s</a:t>
            </a:r>
          </a:p>
        </p:txBody>
      </p:sp>
      <p:sp>
        <p:nvSpPr>
          <p:cNvPr id="128" name="Conduit for reaching out to ESFRI’s for related schools"/>
          <p:cNvSpPr txBox="1"/>
          <p:nvPr/>
        </p:nvSpPr>
        <p:spPr>
          <a:xfrm>
            <a:off x="5203597" y="14808324"/>
            <a:ext cx="30089552" cy="18200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Conduit for reaching out to ESFRI’s for related schools</a:t>
            </a:r>
          </a:p>
        </p:txBody>
      </p:sp>
      <p:sp>
        <p:nvSpPr>
          <p:cNvPr id="129" name="Trial and implement training through short courses"/>
          <p:cNvSpPr txBox="1"/>
          <p:nvPr/>
        </p:nvSpPr>
        <p:spPr>
          <a:xfrm>
            <a:off x="4974506" y="17934633"/>
            <a:ext cx="27746249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 algn="l">
              <a:defRPr b="0"/>
            </a:lvl1pPr>
          </a:lstStyle>
          <a:p>
            <a:r>
              <a:t>Trial and implement training through short courses</a:t>
            </a:r>
          </a:p>
        </p:txBody>
      </p:sp>
      <p:sp>
        <p:nvSpPr>
          <p:cNvPr id="130" name="Modelled on successful CODATA-RDA School of Research Data Science"/>
          <p:cNvSpPr txBox="1"/>
          <p:nvPr/>
        </p:nvSpPr>
        <p:spPr>
          <a:xfrm>
            <a:off x="7954772" y="21060945"/>
            <a:ext cx="39913866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 algn="l">
              <a:defRPr b="0"/>
            </a:lvl1pPr>
          </a:lstStyle>
          <a:p>
            <a:r>
              <a:t>Modelled on successful CODATA-RDA School of Research Data Science</a:t>
            </a:r>
          </a:p>
        </p:txBody>
      </p:sp>
      <p:sp>
        <p:nvSpPr>
          <p:cNvPr id="131" name="Scale through train-the-trainer activity"/>
          <p:cNvSpPr txBox="1"/>
          <p:nvPr/>
        </p:nvSpPr>
        <p:spPr>
          <a:xfrm>
            <a:off x="5109972" y="24187256"/>
            <a:ext cx="21012608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 algn="l">
              <a:defRPr b="0"/>
            </a:lvl1pPr>
          </a:lstStyle>
          <a:p>
            <a:r>
              <a:t>Scale through train-the-trainer activity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ODATA-RDA schools"/>
          <p:cNvSpPr txBox="1"/>
          <p:nvPr/>
        </p:nvSpPr>
        <p:spPr>
          <a:xfrm>
            <a:off x="1849475" y="2772968"/>
            <a:ext cx="12658650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CODATA-RDA schools</a:t>
            </a:r>
          </a:p>
        </p:txBody>
      </p:sp>
      <p:sp>
        <p:nvSpPr>
          <p:cNvPr id="134" name="Two week event"/>
          <p:cNvSpPr txBox="1"/>
          <p:nvPr/>
        </p:nvSpPr>
        <p:spPr>
          <a:xfrm>
            <a:off x="6355638" y="7649768"/>
            <a:ext cx="913272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Two week event</a:t>
            </a:r>
          </a:p>
        </p:txBody>
      </p:sp>
      <p:sp>
        <p:nvSpPr>
          <p:cNvPr id="135" name="Focus on ECR’s from LMIC’s"/>
          <p:cNvSpPr txBox="1"/>
          <p:nvPr/>
        </p:nvSpPr>
        <p:spPr>
          <a:xfrm>
            <a:off x="6533641" y="12525954"/>
            <a:ext cx="16091917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Focus on ECR’s from LMIC’s</a:t>
            </a:r>
          </a:p>
        </p:txBody>
      </p:sp>
      <p:sp>
        <p:nvSpPr>
          <p:cNvPr id="136" name="Data Science skills"/>
          <p:cNvSpPr txBox="1"/>
          <p:nvPr/>
        </p:nvSpPr>
        <p:spPr>
          <a:xfrm>
            <a:off x="6399733" y="17580861"/>
            <a:ext cx="1067013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Data Science skills</a:t>
            </a:r>
          </a:p>
        </p:txBody>
      </p:sp>
      <p:sp>
        <p:nvSpPr>
          <p:cNvPr id="137" name="NOT another bootcamp!"/>
          <p:cNvSpPr txBox="1"/>
          <p:nvPr/>
        </p:nvSpPr>
        <p:spPr>
          <a:xfrm>
            <a:off x="6211773" y="22635768"/>
            <a:ext cx="1399245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NOT another bootcamp! </a:t>
            </a:r>
          </a:p>
        </p:txBody>
      </p:sp>
      <p:sp>
        <p:nvSpPr>
          <p:cNvPr id="138" name="6 Schools since 2016…"/>
          <p:cNvSpPr txBox="1"/>
          <p:nvPr/>
        </p:nvSpPr>
        <p:spPr>
          <a:xfrm>
            <a:off x="15889292" y="27410354"/>
            <a:ext cx="23318725" cy="10861236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 algn="l"/>
            <a:r>
              <a:t>6 Schools since 2016 </a:t>
            </a:r>
          </a:p>
          <a:p>
            <a:pPr algn="l"/>
            <a:endParaRPr/>
          </a:p>
          <a:p>
            <a:pPr algn="l"/>
            <a:endParaRPr/>
          </a:p>
          <a:p>
            <a:pPr lvl="3" algn="l"/>
            <a:r>
              <a:t>     Run on three continents</a:t>
            </a:r>
          </a:p>
          <a:p>
            <a:pPr lvl="3" algn="l"/>
            <a:endParaRPr/>
          </a:p>
          <a:p>
            <a:pPr lvl="3" algn="l"/>
            <a:r>
              <a:t> </a:t>
            </a:r>
          </a:p>
          <a:p>
            <a:pPr lvl="5" algn="l"/>
            <a:r>
              <a:t>         ~250 students from 40 countries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1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oftware Carpentry"/>
          <p:cNvSpPr txBox="1"/>
          <p:nvPr/>
        </p:nvSpPr>
        <p:spPr>
          <a:xfrm>
            <a:off x="18559769" y="4524979"/>
            <a:ext cx="10964846" cy="2500296"/>
          </a:xfrm>
          <a:prstGeom prst="rect">
            <a:avLst/>
          </a:prstGeom>
          <a:ln w="152400">
            <a:solidFill>
              <a:srgbClr val="00882B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00882B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Software Carpentry</a:t>
            </a:r>
          </a:p>
        </p:txBody>
      </p:sp>
      <p:sp>
        <p:nvSpPr>
          <p:cNvPr id="152" name="Computational Infrastructures"/>
          <p:cNvSpPr txBox="1"/>
          <p:nvPr/>
        </p:nvSpPr>
        <p:spPr>
          <a:xfrm>
            <a:off x="40360485" y="5532804"/>
            <a:ext cx="9790322" cy="3897296"/>
          </a:xfrm>
          <a:prstGeom prst="rect">
            <a:avLst/>
          </a:prstGeom>
          <a:ln w="152400">
            <a:solidFill>
              <a:srgbClr val="0365C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0365C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Computational Infrastructures</a:t>
            </a:r>
          </a:p>
        </p:txBody>
      </p:sp>
      <p:sp>
        <p:nvSpPr>
          <p:cNvPr id="153" name="Visualisation"/>
          <p:cNvSpPr txBox="1"/>
          <p:nvPr/>
        </p:nvSpPr>
        <p:spPr>
          <a:xfrm>
            <a:off x="9738406" y="10011379"/>
            <a:ext cx="7198304" cy="2500296"/>
          </a:xfrm>
          <a:prstGeom prst="rect">
            <a:avLst/>
          </a:prstGeom>
          <a:ln w="152400">
            <a:solidFill>
              <a:srgbClr val="C82506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C8250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Visualisation</a:t>
            </a:r>
          </a:p>
        </p:txBody>
      </p:sp>
      <p:sp>
        <p:nvSpPr>
          <p:cNvPr id="154" name="Information Security"/>
          <p:cNvSpPr txBox="1"/>
          <p:nvPr/>
        </p:nvSpPr>
        <p:spPr>
          <a:xfrm>
            <a:off x="36107489" y="30023165"/>
            <a:ext cx="11209519" cy="2500296"/>
          </a:xfrm>
          <a:prstGeom prst="rect">
            <a:avLst/>
          </a:prstGeom>
          <a:ln w="152400">
            <a:solidFill>
              <a:srgbClr val="F5D328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F5D32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Information Security</a:t>
            </a:r>
          </a:p>
        </p:txBody>
      </p:sp>
      <p:sp>
        <p:nvSpPr>
          <p:cNvPr id="155" name="Open Science"/>
          <p:cNvSpPr txBox="1"/>
          <p:nvPr/>
        </p:nvSpPr>
        <p:spPr>
          <a:xfrm>
            <a:off x="26701898" y="16526896"/>
            <a:ext cx="7932920" cy="2500296"/>
          </a:xfrm>
          <a:prstGeom prst="rect">
            <a:avLst/>
          </a:prstGeom>
          <a:ln w="152400">
            <a:solidFill>
              <a:srgbClr val="F39019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F3901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Open Science</a:t>
            </a:r>
          </a:p>
        </p:txBody>
      </p:sp>
      <p:sp>
        <p:nvSpPr>
          <p:cNvPr id="156" name="Research Data Management"/>
          <p:cNvSpPr txBox="1"/>
          <p:nvPr/>
        </p:nvSpPr>
        <p:spPr>
          <a:xfrm>
            <a:off x="4944156" y="21514259"/>
            <a:ext cx="14890337" cy="2500296"/>
          </a:xfrm>
          <a:prstGeom prst="rect">
            <a:avLst/>
          </a:prstGeom>
          <a:ln w="152400">
            <a:solidFill>
              <a:srgbClr val="51A7F9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51A7F9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Research Data Management</a:t>
            </a:r>
          </a:p>
        </p:txBody>
      </p:sp>
      <p:sp>
        <p:nvSpPr>
          <p:cNvPr id="157" name="Author Carpentry"/>
          <p:cNvSpPr txBox="1"/>
          <p:nvPr/>
        </p:nvSpPr>
        <p:spPr>
          <a:xfrm>
            <a:off x="17888419" y="30023165"/>
            <a:ext cx="10177248" cy="2500296"/>
          </a:xfrm>
          <a:prstGeom prst="rect">
            <a:avLst/>
          </a:prstGeom>
          <a:ln w="152400">
            <a:solidFill>
              <a:srgbClr val="70BF4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70BF4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Author Carpentry</a:t>
            </a:r>
          </a:p>
        </p:txBody>
      </p:sp>
      <p:sp>
        <p:nvSpPr>
          <p:cNvPr id="158" name="Machine Learning"/>
          <p:cNvSpPr txBox="1"/>
          <p:nvPr/>
        </p:nvSpPr>
        <p:spPr>
          <a:xfrm>
            <a:off x="41299110" y="22089634"/>
            <a:ext cx="9723024" cy="2500296"/>
          </a:xfrm>
          <a:prstGeom prst="rect">
            <a:avLst/>
          </a:prstGeom>
          <a:ln w="152400">
            <a:solidFill>
              <a:srgbClr val="EC5D57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75447" tIns="475447" rIns="475447" bIns="475447" anchor="ctr">
            <a:spAutoFit/>
          </a:bodyPr>
          <a:lstStyle>
            <a:lvl1pPr algn="l" defTabSz="10144948">
              <a:defRPr b="0">
                <a:solidFill>
                  <a:srgbClr val="EC5D57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Machine Learning</a:t>
            </a:r>
          </a:p>
        </p:txBody>
      </p:sp>
      <p:cxnSp>
        <p:nvCxnSpPr>
          <p:cNvPr id="159" name="Connection Line"/>
          <p:cNvCxnSpPr>
            <a:stCxn id="155" idx="0"/>
            <a:endCxn id="152" idx="0"/>
          </p:cNvCxnSpPr>
          <p:nvPr/>
        </p:nvCxnSpPr>
        <p:spPr>
          <a:xfrm flipV="1">
            <a:off x="30668358" y="7481451"/>
            <a:ext cx="14587288" cy="10295593"/>
          </a:xfrm>
          <a:prstGeom prst="straightConnector1">
            <a:avLst/>
          </a:pr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</p:cxnSp>
      <p:sp>
        <p:nvSpPr>
          <p:cNvPr id="177" name="Connection Line"/>
          <p:cNvSpPr/>
          <p:nvPr/>
        </p:nvSpPr>
        <p:spPr>
          <a:xfrm>
            <a:off x="24100105" y="7319686"/>
            <a:ext cx="5368064" cy="91307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26" h="21600" extrusionOk="0">
                <a:moveTo>
                  <a:pt x="20326" y="21600"/>
                </a:moveTo>
                <a:cubicBezTo>
                  <a:pt x="5435" y="11091"/>
                  <a:pt x="-1274" y="3891"/>
                  <a:pt x="199" y="0"/>
                </a:cubicBezTo>
              </a:path>
            </a:pathLst>
          </a:cu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cxnSp>
        <p:nvCxnSpPr>
          <p:cNvPr id="161" name="Connection Line"/>
          <p:cNvCxnSpPr>
            <a:stCxn id="153" idx="0"/>
            <a:endCxn id="155" idx="0"/>
          </p:cNvCxnSpPr>
          <p:nvPr/>
        </p:nvCxnSpPr>
        <p:spPr>
          <a:xfrm>
            <a:off x="13337557" y="11261527"/>
            <a:ext cx="17330802" cy="6515517"/>
          </a:xfrm>
          <a:prstGeom prst="straightConnector1">
            <a:avLst/>
          </a:pr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</p:cxnSp>
      <p:cxnSp>
        <p:nvCxnSpPr>
          <p:cNvPr id="162" name="Connection Line"/>
          <p:cNvCxnSpPr>
            <a:stCxn id="155" idx="0"/>
            <a:endCxn id="157" idx="0"/>
          </p:cNvCxnSpPr>
          <p:nvPr/>
        </p:nvCxnSpPr>
        <p:spPr>
          <a:xfrm flipH="1">
            <a:off x="22977043" y="17777043"/>
            <a:ext cx="7691316" cy="13496270"/>
          </a:xfrm>
          <a:prstGeom prst="straightConnector1">
            <a:avLst/>
          </a:pr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</p:cxnSp>
      <p:cxnSp>
        <p:nvCxnSpPr>
          <p:cNvPr id="163" name="Connection Line"/>
          <p:cNvCxnSpPr>
            <a:stCxn id="155" idx="0"/>
            <a:endCxn id="154" idx="0"/>
          </p:cNvCxnSpPr>
          <p:nvPr/>
        </p:nvCxnSpPr>
        <p:spPr>
          <a:xfrm>
            <a:off x="30668358" y="17777043"/>
            <a:ext cx="11043891" cy="13496270"/>
          </a:xfrm>
          <a:prstGeom prst="straightConnector1">
            <a:avLst/>
          </a:pr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</p:cxnSp>
      <p:sp>
        <p:nvSpPr>
          <p:cNvPr id="178" name="Connection Line"/>
          <p:cNvSpPr/>
          <p:nvPr/>
        </p:nvSpPr>
        <p:spPr>
          <a:xfrm>
            <a:off x="32425599" y="19103408"/>
            <a:ext cx="5064996" cy="3046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469" y="11517"/>
                  <a:pt x="16669" y="18717"/>
                  <a:pt x="21600" y="21600"/>
                </a:cubicBezTo>
              </a:path>
            </a:pathLst>
          </a:cu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79" name="Connection Line"/>
          <p:cNvSpPr/>
          <p:nvPr/>
        </p:nvSpPr>
        <p:spPr>
          <a:xfrm>
            <a:off x="12420194" y="24090960"/>
            <a:ext cx="5230038" cy="6491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8393" y="16556"/>
                  <a:pt x="1193" y="9356"/>
                  <a:pt x="0" y="0"/>
                </a:cubicBezTo>
              </a:path>
            </a:pathLst>
          </a:custGeom>
          <a:ln w="152400">
            <a:solidFill>
              <a:srgbClr val="942192"/>
            </a:solidFill>
            <a:miter lim="400000"/>
            <a:headEnd type="triangl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66" name="Line"/>
          <p:cNvSpPr/>
          <p:nvPr/>
        </p:nvSpPr>
        <p:spPr>
          <a:xfrm flipV="1">
            <a:off x="15102482" y="17606079"/>
            <a:ext cx="11415731" cy="3802242"/>
          </a:xfrm>
          <a:prstGeom prst="line">
            <a:avLst/>
          </a:prstGeom>
          <a:ln w="152400">
            <a:solidFill>
              <a:srgbClr val="942192"/>
            </a:solidFill>
            <a:miter lim="400000"/>
            <a:headEnd type="arrow"/>
            <a:tailEnd type="arrow"/>
          </a:ln>
        </p:spPr>
        <p:txBody>
          <a:bodyPr lIns="203200" tIns="203200" rIns="203200" bIns="203200" anchor="ctr"/>
          <a:lstStyle/>
          <a:p>
            <a:pPr>
              <a:defRPr sz="8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7" name="Curriculum"/>
          <p:cNvSpPr txBox="1"/>
          <p:nvPr/>
        </p:nvSpPr>
        <p:spPr>
          <a:xfrm>
            <a:off x="2346197" y="3325520"/>
            <a:ext cx="10852405" cy="2899360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sz="16800" b="0"/>
            </a:lvl1pPr>
          </a:lstStyle>
          <a:p>
            <a:r>
              <a:t>Curriculum</a:t>
            </a:r>
          </a:p>
        </p:txBody>
      </p:sp>
      <p:sp>
        <p:nvSpPr>
          <p:cNvPr id="168" name="DSDENG"/>
          <p:cNvSpPr txBox="1"/>
          <p:nvPr/>
        </p:nvSpPr>
        <p:spPr>
          <a:xfrm>
            <a:off x="18667710" y="2197100"/>
            <a:ext cx="5605463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DSDENG</a:t>
            </a:r>
          </a:p>
        </p:txBody>
      </p:sp>
      <p:sp>
        <p:nvSpPr>
          <p:cNvPr id="169" name="DSDENG"/>
          <p:cNvSpPr txBox="1"/>
          <p:nvPr/>
        </p:nvSpPr>
        <p:spPr>
          <a:xfrm>
            <a:off x="40478868" y="2959100"/>
            <a:ext cx="5605464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DSDENG</a:t>
            </a:r>
          </a:p>
        </p:txBody>
      </p:sp>
      <p:sp>
        <p:nvSpPr>
          <p:cNvPr id="170" name="DSDENG"/>
          <p:cNvSpPr txBox="1"/>
          <p:nvPr/>
        </p:nvSpPr>
        <p:spPr>
          <a:xfrm>
            <a:off x="36059268" y="27597100"/>
            <a:ext cx="5605464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DSDENG</a:t>
            </a:r>
          </a:p>
        </p:txBody>
      </p:sp>
      <p:sp>
        <p:nvSpPr>
          <p:cNvPr id="171" name="DSDM"/>
          <p:cNvSpPr txBox="1"/>
          <p:nvPr/>
        </p:nvSpPr>
        <p:spPr>
          <a:xfrm>
            <a:off x="5052930" y="19011900"/>
            <a:ext cx="4100513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DSDM</a:t>
            </a:r>
          </a:p>
        </p:txBody>
      </p:sp>
      <p:sp>
        <p:nvSpPr>
          <p:cNvPr id="172" name="DSDM"/>
          <p:cNvSpPr txBox="1"/>
          <p:nvPr/>
        </p:nvSpPr>
        <p:spPr>
          <a:xfrm>
            <a:off x="17710943" y="27597100"/>
            <a:ext cx="4100514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DSDM</a:t>
            </a:r>
          </a:p>
        </p:txBody>
      </p:sp>
      <p:sp>
        <p:nvSpPr>
          <p:cNvPr id="173" name="DSDM, DSRM"/>
          <p:cNvSpPr txBox="1"/>
          <p:nvPr/>
        </p:nvSpPr>
        <p:spPr>
          <a:xfrm>
            <a:off x="26317516" y="13728700"/>
            <a:ext cx="8739783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DSDM, DSRM</a:t>
            </a:r>
          </a:p>
        </p:txBody>
      </p:sp>
      <p:sp>
        <p:nvSpPr>
          <p:cNvPr id="174" name="DSDA"/>
          <p:cNvSpPr txBox="1"/>
          <p:nvPr/>
        </p:nvSpPr>
        <p:spPr>
          <a:xfrm>
            <a:off x="9434391" y="7524405"/>
            <a:ext cx="3915967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DSDA</a:t>
            </a:r>
          </a:p>
        </p:txBody>
      </p:sp>
      <p:sp>
        <p:nvSpPr>
          <p:cNvPr id="175" name="DSDA"/>
          <p:cNvSpPr txBox="1"/>
          <p:nvPr/>
        </p:nvSpPr>
        <p:spPr>
          <a:xfrm>
            <a:off x="41323617" y="19621500"/>
            <a:ext cx="3915966" cy="21082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DSDA</a:t>
            </a:r>
          </a:p>
        </p:txBody>
      </p:sp>
      <p:sp>
        <p:nvSpPr>
          <p:cNvPr id="176" name="DSDA, DSDM, DSRM, DSDENG - EDISON Competence groups"/>
          <p:cNvSpPr txBox="1"/>
          <p:nvPr/>
        </p:nvSpPr>
        <p:spPr>
          <a:xfrm>
            <a:off x="20061585" y="34734500"/>
            <a:ext cx="30285631" cy="1752601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sz="7600"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DSDA, DSDM, DSRM, DSDENG - EDISON Competence groups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9" presetClass="entr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9" presetClass="entr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9" presetClass="entr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9" presetClass="entr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9" presetClass="entr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9" presetClass="entr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9" presetClass="entr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9" presetClass="entr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0"/>
                            </p:stCondLst>
                            <p:childTnLst>
                              <p:par>
                                <p:cTn id="65" presetID="9" presetClass="entr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8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" presetClass="entr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2" presetClass="entr" presetSubtype="8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000"/>
                            </p:stCondLst>
                            <p:childTnLst>
                              <p:par>
                                <p:cTn id="85" presetID="2" presetClass="entr" presetSubtype="8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000"/>
                            </p:stCondLst>
                            <p:childTnLst>
                              <p:par>
                                <p:cTn id="90" presetID="2" presetClass="entr" presetSubtype="8" fill="hold" grpId="2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2" presetClass="entr" presetSubtype="8" fill="hold" grpId="2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6000"/>
                            </p:stCondLst>
                            <p:childTnLst>
                              <p:par>
                                <p:cTn id="100" presetID="2" presetClass="entr" presetSubtype="8" fill="hold" grpId="2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1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2" presetClass="entr" presetSubtype="8" fill="hold" grpId="2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000"/>
                            </p:stCondLst>
                            <p:childTnLst>
                              <p:par>
                                <p:cTn id="110" presetID="9" presetClass="entr" fill="hold" grpId="2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2" animBg="1" advAuto="0"/>
      <p:bldP spid="152" grpId="15" animBg="1" advAuto="0"/>
      <p:bldP spid="153" grpId="8" animBg="1" advAuto="0"/>
      <p:bldP spid="154" grpId="11" animBg="1" advAuto="0"/>
      <p:bldP spid="155" grpId="1" animBg="1" advAuto="0"/>
      <p:bldP spid="156" grpId="4" animBg="1" advAuto="0"/>
      <p:bldP spid="157" grpId="7" animBg="1" advAuto="0"/>
      <p:bldP spid="158" grpId="13" animBg="1" advAuto="0"/>
      <p:bldP spid="159" grpId="16" animBg="1" advAuto="0"/>
      <p:bldP spid="177" grpId="3" animBg="1" advAuto="0"/>
      <p:bldP spid="161" grpId="10" animBg="1" advAuto="0"/>
      <p:bldP spid="162" grpId="6" animBg="1" advAuto="0"/>
      <p:bldP spid="163" grpId="12" animBg="1" advAuto="0"/>
      <p:bldP spid="178" grpId="14" animBg="1" advAuto="0"/>
      <p:bldP spid="179" grpId="5" animBg="1" advAuto="0"/>
      <p:bldP spid="166" grpId="9" animBg="1" advAuto="0"/>
      <p:bldP spid="168" grpId="17" animBg="1" advAuto="0"/>
      <p:bldP spid="169" grpId="18" animBg="1" advAuto="0"/>
      <p:bldP spid="170" grpId="24" animBg="1" advAuto="0"/>
      <p:bldP spid="171" grpId="21" animBg="1" advAuto="0"/>
      <p:bldP spid="172" grpId="23" animBg="1" advAuto="0"/>
      <p:bldP spid="173" grpId="20" animBg="1" advAuto="0"/>
      <p:bldP spid="174" grpId="19" animBg="1" advAuto="0"/>
      <p:bldP spid="175" grpId="22" animBg="1" advAuto="0"/>
      <p:bldP spid="176" grpId="25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Week 1"/>
          <p:cNvSpPr txBox="1"/>
          <p:nvPr/>
        </p:nvSpPr>
        <p:spPr>
          <a:xfrm>
            <a:off x="7128408" y="28045968"/>
            <a:ext cx="443758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Week 1</a:t>
            </a:r>
          </a:p>
        </p:txBody>
      </p:sp>
      <p:sp>
        <p:nvSpPr>
          <p:cNvPr id="182" name="Week 2"/>
          <p:cNvSpPr txBox="1"/>
          <p:nvPr/>
        </p:nvSpPr>
        <p:spPr>
          <a:xfrm>
            <a:off x="34204808" y="28045968"/>
            <a:ext cx="443758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Week 2</a:t>
            </a:r>
          </a:p>
        </p:txBody>
      </p:sp>
      <p:sp>
        <p:nvSpPr>
          <p:cNvPr id="183" name="Common"/>
          <p:cNvSpPr txBox="1"/>
          <p:nvPr/>
        </p:nvSpPr>
        <p:spPr>
          <a:xfrm>
            <a:off x="6567982" y="14634768"/>
            <a:ext cx="5558436" cy="1921664"/>
          </a:xfrm>
          <a:prstGeom prst="rect">
            <a:avLst/>
          </a:prstGeom>
          <a:ln w="101600">
            <a:solidFill>
              <a:schemeClr val="accent3">
                <a:hueOff val="-365725"/>
                <a:satOff val="-32500"/>
                <a:lumOff val="1823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Common</a:t>
            </a:r>
          </a:p>
        </p:txBody>
      </p:sp>
      <p:sp>
        <p:nvSpPr>
          <p:cNvPr id="184" name="Data Science…"/>
          <p:cNvSpPr txBox="1"/>
          <p:nvPr/>
        </p:nvSpPr>
        <p:spPr>
          <a:xfrm>
            <a:off x="32200240" y="6798868"/>
            <a:ext cx="8446720" cy="3369464"/>
          </a:xfrm>
          <a:prstGeom prst="rect">
            <a:avLst/>
          </a:prstGeom>
          <a:ln w="101600">
            <a:solidFill>
              <a:schemeClr val="accent1">
                <a:lumOff val="13529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Data Science </a:t>
            </a:r>
          </a:p>
          <a:p>
            <a:pPr>
              <a:defRPr b="0"/>
            </a:pPr>
            <a:r>
              <a:t>Strand</a:t>
            </a:r>
          </a:p>
        </p:txBody>
      </p:sp>
      <p:sp>
        <p:nvSpPr>
          <p:cNvPr id="185" name="Data Steward…"/>
          <p:cNvSpPr txBox="1"/>
          <p:nvPr/>
        </p:nvSpPr>
        <p:spPr>
          <a:xfrm>
            <a:off x="32121602" y="20108468"/>
            <a:ext cx="8603997" cy="3369464"/>
          </a:xfrm>
          <a:prstGeom prst="rect">
            <a:avLst/>
          </a:prstGeom>
          <a:ln w="101600">
            <a:solidFill>
              <a:schemeClr val="accent4">
                <a:hueOff val="-1109302"/>
                <a:lumOff val="-647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Data Steward </a:t>
            </a:r>
          </a:p>
          <a:p>
            <a:pPr>
              <a:defRPr b="0"/>
            </a:pPr>
            <a:r>
              <a:t>Strand</a:t>
            </a:r>
          </a:p>
        </p:txBody>
      </p:sp>
      <p:sp>
        <p:nvSpPr>
          <p:cNvPr id="186" name="Line"/>
          <p:cNvSpPr/>
          <p:nvPr/>
        </p:nvSpPr>
        <p:spPr>
          <a:xfrm flipV="1">
            <a:off x="12395200" y="8612782"/>
            <a:ext cx="19579035" cy="6881218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203200" tIns="203200" rIns="203200" bIns="203200" anchor="ctr"/>
          <a:lstStyle/>
          <a:p>
            <a:pPr>
              <a:defRPr sz="8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7" name="Line"/>
          <p:cNvSpPr/>
          <p:nvPr/>
        </p:nvSpPr>
        <p:spPr>
          <a:xfrm>
            <a:off x="12259467" y="15800985"/>
            <a:ext cx="19848828" cy="6011461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203200" tIns="203200" rIns="203200" bIns="203200" anchor="ctr"/>
          <a:lstStyle/>
          <a:p>
            <a:pPr>
              <a:defRPr sz="8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8" name="Pilot version (Trieste August 2019)"/>
          <p:cNvSpPr txBox="1"/>
          <p:nvPr/>
        </p:nvSpPr>
        <p:spPr>
          <a:xfrm>
            <a:off x="1613560" y="2556408"/>
            <a:ext cx="25017681" cy="230398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sz="12800" b="0"/>
            </a:lvl1pPr>
          </a:lstStyle>
          <a:p>
            <a:r>
              <a:t>Pilot version (Trieste August 2019)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Week 1"/>
          <p:cNvSpPr txBox="1"/>
          <p:nvPr/>
        </p:nvSpPr>
        <p:spPr>
          <a:xfrm>
            <a:off x="4600397" y="27716382"/>
            <a:ext cx="4616806" cy="1869636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r>
              <a:t>Week 1</a:t>
            </a:r>
          </a:p>
        </p:txBody>
      </p:sp>
      <p:sp>
        <p:nvSpPr>
          <p:cNvPr id="191" name="Week 2"/>
          <p:cNvSpPr txBox="1"/>
          <p:nvPr/>
        </p:nvSpPr>
        <p:spPr>
          <a:xfrm>
            <a:off x="36556133" y="27749934"/>
            <a:ext cx="4616807" cy="1869635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r>
              <a:t>Week 2</a:t>
            </a:r>
          </a:p>
        </p:txBody>
      </p:sp>
      <p:sp>
        <p:nvSpPr>
          <p:cNvPr id="192" name="Common…"/>
          <p:cNvSpPr txBox="1"/>
          <p:nvPr/>
        </p:nvSpPr>
        <p:spPr>
          <a:xfrm>
            <a:off x="1528267" y="13910868"/>
            <a:ext cx="10761066" cy="3369464"/>
          </a:xfrm>
          <a:prstGeom prst="rect">
            <a:avLst/>
          </a:prstGeom>
          <a:ln w="101600">
            <a:solidFill>
              <a:schemeClr val="accent3">
                <a:hueOff val="-365725"/>
                <a:satOff val="-32500"/>
                <a:lumOff val="1823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3200" tIns="203200" rIns="203200" bIns="203200" anchor="ctr">
            <a:spAutoFit/>
          </a:bodyPr>
          <a:lstStyle/>
          <a:p>
            <a:pPr>
              <a:defRPr b="0"/>
            </a:pPr>
            <a:r>
              <a:t>Common</a:t>
            </a:r>
          </a:p>
          <a:p>
            <a:pPr>
              <a:defRPr b="0"/>
            </a:pPr>
            <a:r>
              <a:t>Initial Data Set</a:t>
            </a:r>
          </a:p>
        </p:txBody>
      </p:sp>
      <p:sp>
        <p:nvSpPr>
          <p:cNvPr id="193" name="Data Science…"/>
          <p:cNvSpPr txBox="1"/>
          <p:nvPr/>
        </p:nvSpPr>
        <p:spPr>
          <a:xfrm>
            <a:off x="25820546" y="6290868"/>
            <a:ext cx="25248478" cy="3369464"/>
          </a:xfrm>
          <a:prstGeom prst="rect">
            <a:avLst/>
          </a:prstGeom>
          <a:ln w="101600">
            <a:solidFill>
              <a:schemeClr val="accent1">
                <a:lumOff val="13529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3200" tIns="203200" rIns="203200" bIns="203200" anchor="ctr">
            <a:spAutoFit/>
          </a:bodyPr>
          <a:lstStyle/>
          <a:p>
            <a:pPr>
              <a:defRPr b="0"/>
            </a:pPr>
            <a:r>
              <a:t>Data Science </a:t>
            </a:r>
          </a:p>
          <a:p>
            <a:pPr>
              <a:defRPr b="0"/>
            </a:pPr>
            <a:r>
              <a:t>Strand</a:t>
            </a:r>
          </a:p>
        </p:txBody>
      </p:sp>
      <p:sp>
        <p:nvSpPr>
          <p:cNvPr id="194" name="Data Steward…"/>
          <p:cNvSpPr txBox="1"/>
          <p:nvPr/>
        </p:nvSpPr>
        <p:spPr>
          <a:xfrm>
            <a:off x="26240295" y="20108468"/>
            <a:ext cx="25248479" cy="3369464"/>
          </a:xfrm>
          <a:prstGeom prst="rect">
            <a:avLst/>
          </a:prstGeom>
          <a:ln w="101600">
            <a:solidFill>
              <a:schemeClr val="accent4">
                <a:hueOff val="-1109302"/>
                <a:lumOff val="-6470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03200" tIns="203200" rIns="203200" bIns="203200" anchor="ctr">
            <a:spAutoFit/>
          </a:bodyPr>
          <a:lstStyle/>
          <a:p>
            <a:pPr>
              <a:defRPr b="0"/>
            </a:pPr>
            <a:r>
              <a:t>Data Steward </a:t>
            </a:r>
          </a:p>
          <a:p>
            <a:pPr>
              <a:defRPr b="0"/>
            </a:pPr>
            <a:r>
              <a:t>Strand</a:t>
            </a:r>
          </a:p>
        </p:txBody>
      </p:sp>
      <p:sp>
        <p:nvSpPr>
          <p:cNvPr id="195" name="Line"/>
          <p:cNvSpPr/>
          <p:nvPr/>
        </p:nvSpPr>
        <p:spPr>
          <a:xfrm flipV="1">
            <a:off x="12395200" y="7887692"/>
            <a:ext cx="13320813" cy="7606308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203200" tIns="203200" rIns="203200" bIns="203200" anchor="ctr"/>
          <a:lstStyle/>
          <a:p>
            <a:pPr>
              <a:defRPr sz="8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6" name="Line"/>
          <p:cNvSpPr/>
          <p:nvPr/>
        </p:nvSpPr>
        <p:spPr>
          <a:xfrm>
            <a:off x="12259468" y="15800983"/>
            <a:ext cx="13586714" cy="5914230"/>
          </a:xfrm>
          <a:prstGeom prst="line">
            <a:avLst/>
          </a:prstGeom>
          <a:ln w="101600">
            <a:solidFill>
              <a:srgbClr val="FFFFFF"/>
            </a:solidFill>
            <a:miter lim="400000"/>
            <a:tailEnd type="triangle"/>
          </a:ln>
        </p:spPr>
        <p:txBody>
          <a:bodyPr lIns="203200" tIns="203200" rIns="203200" bIns="203200" anchor="ctr"/>
          <a:lstStyle/>
          <a:p>
            <a:pPr>
              <a:defRPr sz="8800" b="0"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7" name="Full version - Q1 2020"/>
          <p:cNvSpPr txBox="1"/>
          <p:nvPr/>
        </p:nvSpPr>
        <p:spPr>
          <a:xfrm>
            <a:off x="1488922" y="1794408"/>
            <a:ext cx="16410129" cy="230398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sz="12800" b="0"/>
            </a:lvl1pPr>
          </a:lstStyle>
          <a:p>
            <a:r>
              <a:t>Full version - Q1 2020</a:t>
            </a:r>
          </a:p>
        </p:txBody>
      </p:sp>
      <p:pic>
        <p:nvPicPr>
          <p:cNvPr id="198" name="Line" descr="Lin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7099903">
            <a:off x="22267223" y="14156467"/>
            <a:ext cx="11085796" cy="1303265"/>
          </a:xfrm>
          <a:prstGeom prst="rect">
            <a:avLst/>
          </a:prstGeom>
        </p:spPr>
      </p:pic>
      <p:sp>
        <p:nvSpPr>
          <p:cNvPr id="200" name="Additional…"/>
          <p:cNvSpPr txBox="1"/>
          <p:nvPr/>
        </p:nvSpPr>
        <p:spPr>
          <a:xfrm>
            <a:off x="24422353" y="12526852"/>
            <a:ext cx="6222493" cy="47156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Additional</a:t>
            </a:r>
          </a:p>
          <a:p>
            <a:pPr>
              <a:defRPr b="0"/>
            </a:pPr>
            <a:r>
              <a:t>Data </a:t>
            </a:r>
          </a:p>
          <a:p>
            <a:pPr>
              <a:defRPr b="0"/>
            </a:pPr>
            <a:r>
              <a:t>Search</a:t>
            </a:r>
          </a:p>
        </p:txBody>
      </p:sp>
      <p:pic>
        <p:nvPicPr>
          <p:cNvPr id="201" name="Line" descr="Lin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4755300">
            <a:off x="28996392" y="14319521"/>
            <a:ext cx="10301404" cy="1303265"/>
          </a:xfrm>
          <a:prstGeom prst="rect">
            <a:avLst/>
          </a:prstGeom>
        </p:spPr>
      </p:pic>
      <p:sp>
        <p:nvSpPr>
          <p:cNvPr id="203" name="Data…"/>
          <p:cNvSpPr txBox="1"/>
          <p:nvPr/>
        </p:nvSpPr>
        <p:spPr>
          <a:xfrm>
            <a:off x="31860391" y="12526852"/>
            <a:ext cx="4911853" cy="47156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Data </a:t>
            </a:r>
          </a:p>
          <a:p>
            <a:pPr>
              <a:defRPr b="0"/>
            </a:pPr>
            <a:r>
              <a:t>From</a:t>
            </a:r>
          </a:p>
          <a:p>
            <a:pPr>
              <a:defRPr b="0"/>
            </a:pPr>
            <a:r>
              <a:t>Analysis</a:t>
            </a:r>
          </a:p>
        </p:txBody>
      </p:sp>
      <p:pic>
        <p:nvPicPr>
          <p:cNvPr id="204" name="Line" descr="Line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7099903">
            <a:off x="34256022" y="14156467"/>
            <a:ext cx="11085795" cy="1303265"/>
          </a:xfrm>
          <a:prstGeom prst="rect">
            <a:avLst/>
          </a:prstGeom>
        </p:spPr>
      </p:pic>
      <p:sp>
        <p:nvSpPr>
          <p:cNvPr id="206" name="Annotation"/>
          <p:cNvSpPr txBox="1"/>
          <p:nvPr/>
        </p:nvSpPr>
        <p:spPr>
          <a:xfrm>
            <a:off x="36769328" y="13974652"/>
            <a:ext cx="6335879" cy="18200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Annotation</a:t>
            </a:r>
          </a:p>
        </p:txBody>
      </p:sp>
      <p:pic>
        <p:nvPicPr>
          <p:cNvPr id="207" name="Line" descr="Lin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4755300">
            <a:off x="42864792" y="13963921"/>
            <a:ext cx="10301404" cy="1303265"/>
          </a:xfrm>
          <a:prstGeom prst="rect">
            <a:avLst/>
          </a:prstGeom>
        </p:spPr>
      </p:pic>
      <p:sp>
        <p:nvSpPr>
          <p:cNvPr id="209" name="Meta-…"/>
          <p:cNvSpPr txBox="1"/>
          <p:nvPr/>
        </p:nvSpPr>
        <p:spPr>
          <a:xfrm>
            <a:off x="45734313" y="13250752"/>
            <a:ext cx="4911853" cy="32678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Meta-</a:t>
            </a:r>
          </a:p>
          <a:p>
            <a:pPr>
              <a:defRPr b="0"/>
            </a:pPr>
            <a:r>
              <a:t>Analysis</a:t>
            </a:r>
          </a:p>
        </p:txBody>
      </p:sp>
      <p:sp>
        <p:nvSpPr>
          <p:cNvPr id="210" name="Speaking with other professional groups - DigCurv"/>
          <p:cNvSpPr txBox="1"/>
          <p:nvPr/>
        </p:nvSpPr>
        <p:spPr>
          <a:xfrm>
            <a:off x="11102594" y="32741009"/>
            <a:ext cx="29814013" cy="1869636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r>
              <a:t>Speaking with other professional groups - DigCurv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9" presetClass="entr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0"/>
                            </p:stCondLst>
                            <p:childTnLst>
                              <p:par>
                                <p:cTn id="33" presetID="9" presetClass="entr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1" animBg="1" advAuto="0"/>
      <p:bldP spid="200" grpId="5" animBg="1" advAuto="0"/>
      <p:bldP spid="201" grpId="2" animBg="1" advAuto="0"/>
      <p:bldP spid="203" grpId="6" animBg="1" advAuto="0"/>
      <p:bldP spid="204" grpId="3" animBg="1" advAuto="0"/>
      <p:bldP spid="206" grpId="7" animBg="1" advAuto="0"/>
      <p:bldP spid="207" grpId="4" animBg="1" advAuto="0"/>
      <p:bldP spid="209" grpId="8" animBg="1" advAuto="0"/>
      <p:bldP spid="210" grpId="9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rain trainers"/>
          <p:cNvSpPr txBox="1"/>
          <p:nvPr/>
        </p:nvSpPr>
        <p:spPr>
          <a:xfrm>
            <a:off x="3199536" y="3966768"/>
            <a:ext cx="7418528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Train trainers</a:t>
            </a:r>
          </a:p>
        </p:txBody>
      </p:sp>
      <p:sp>
        <p:nvSpPr>
          <p:cNvPr id="213" name="Need to learn from others"/>
          <p:cNvSpPr txBox="1"/>
          <p:nvPr/>
        </p:nvSpPr>
        <p:spPr>
          <a:xfrm>
            <a:off x="6579768" y="9351568"/>
            <a:ext cx="14374064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Need to learn from others</a:t>
            </a:r>
          </a:p>
        </p:txBody>
      </p:sp>
      <p:sp>
        <p:nvSpPr>
          <p:cNvPr id="214" name="Training in CODATA-RDA is based on shadowing"/>
          <p:cNvSpPr txBox="1"/>
          <p:nvPr/>
        </p:nvSpPr>
        <p:spPr>
          <a:xfrm>
            <a:off x="6301384" y="15650768"/>
            <a:ext cx="27224432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Training in CODATA-RDA is based on shadowing </a:t>
            </a:r>
          </a:p>
        </p:txBody>
      </p:sp>
      <p:sp>
        <p:nvSpPr>
          <p:cNvPr id="215" name="First approach - run TT in parallel with schools"/>
          <p:cNvSpPr txBox="1"/>
          <p:nvPr/>
        </p:nvSpPr>
        <p:spPr>
          <a:xfrm>
            <a:off x="6551388" y="21949968"/>
            <a:ext cx="25640692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First approach - run TT in parallel with schools</a:t>
            </a:r>
          </a:p>
        </p:txBody>
      </p:sp>
      <p:sp>
        <p:nvSpPr>
          <p:cNvPr id="216" name="Open to different approaches here"/>
          <p:cNvSpPr txBox="1"/>
          <p:nvPr/>
        </p:nvSpPr>
        <p:spPr>
          <a:xfrm>
            <a:off x="6603949" y="28249168"/>
            <a:ext cx="19100902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Open to different approaches here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30.jpg" descr="3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4084" y="9043723"/>
            <a:ext cx="27645916" cy="18430611"/>
          </a:xfrm>
          <a:prstGeom prst="rect">
            <a:avLst/>
          </a:prstGeom>
          <a:ln w="50800">
            <a:miter lim="400000"/>
          </a:ln>
        </p:spPr>
      </p:pic>
      <p:sp>
        <p:nvSpPr>
          <p:cNvPr id="219" name="Remember"/>
          <p:cNvSpPr txBox="1"/>
          <p:nvPr/>
        </p:nvSpPr>
        <p:spPr>
          <a:xfrm>
            <a:off x="1713941" y="3865168"/>
            <a:ext cx="6427318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Remember</a:t>
            </a:r>
          </a:p>
        </p:txBody>
      </p:sp>
      <p:sp>
        <p:nvSpPr>
          <p:cNvPr id="220" name="Most of all what’re doing here is"/>
          <p:cNvSpPr txBox="1"/>
          <p:nvPr/>
        </p:nvSpPr>
        <p:spPr>
          <a:xfrm>
            <a:off x="2001875" y="9656368"/>
            <a:ext cx="18145050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Most of all what’re doing here is </a:t>
            </a:r>
          </a:p>
        </p:txBody>
      </p:sp>
      <p:sp>
        <p:nvSpPr>
          <p:cNvPr id="221" name="Changing a culture"/>
          <p:cNvSpPr txBox="1"/>
          <p:nvPr/>
        </p:nvSpPr>
        <p:spPr>
          <a:xfrm>
            <a:off x="5219140" y="14176954"/>
            <a:ext cx="10694519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Changing a culture</a:t>
            </a:r>
          </a:p>
        </p:txBody>
      </p:sp>
      <p:sp>
        <p:nvSpPr>
          <p:cNvPr id="222" name="Getting people to work together"/>
          <p:cNvSpPr txBox="1"/>
          <p:nvPr/>
        </p:nvSpPr>
        <p:spPr>
          <a:xfrm>
            <a:off x="1663954" y="19206768"/>
            <a:ext cx="17804893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Getting people to work together</a:t>
            </a:r>
          </a:p>
        </p:txBody>
      </p:sp>
      <p:sp>
        <p:nvSpPr>
          <p:cNvPr id="223" name="Building communities that…"/>
          <p:cNvSpPr txBox="1"/>
          <p:nvPr/>
        </p:nvSpPr>
        <p:spPr>
          <a:xfrm>
            <a:off x="2925825" y="23512682"/>
            <a:ext cx="15281149" cy="32678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pPr>
              <a:defRPr b="0"/>
            </a:pPr>
            <a:r>
              <a:t>Building communities that </a:t>
            </a:r>
          </a:p>
          <a:p>
            <a:pPr>
              <a:defRPr b="0"/>
            </a:pPr>
            <a:r>
              <a:t>follow an approach</a:t>
            </a:r>
          </a:p>
        </p:txBody>
      </p:sp>
      <p:sp>
        <p:nvSpPr>
          <p:cNvPr id="224" name="That is really, really, hard."/>
          <p:cNvSpPr txBox="1"/>
          <p:nvPr/>
        </p:nvSpPr>
        <p:spPr>
          <a:xfrm>
            <a:off x="18497041" y="32385406"/>
            <a:ext cx="15025117" cy="1869635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/>
          <a:p>
            <a:r>
              <a:t>That is really, really, hard.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9" presetClass="entr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1" animBg="1" advAuto="0"/>
      <p:bldP spid="220" grpId="2" animBg="1" advAuto="0"/>
      <p:bldP spid="221" grpId="3" animBg="1" advAuto="0"/>
      <p:bldP spid="222" grpId="4" animBg="1" advAuto="0"/>
      <p:bldP spid="223" grpId="5" animBg="1" advAuto="0"/>
      <p:bldP spid="224" grpId="6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Questions"/>
          <p:cNvSpPr txBox="1"/>
          <p:nvPr/>
        </p:nvSpPr>
        <p:spPr>
          <a:xfrm>
            <a:off x="3994658" y="4322368"/>
            <a:ext cx="5929885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Questions</a:t>
            </a:r>
          </a:p>
        </p:txBody>
      </p:sp>
      <p:sp>
        <p:nvSpPr>
          <p:cNvPr id="227" name="Is the simulated model for week 2 reasonable?"/>
          <p:cNvSpPr txBox="1"/>
          <p:nvPr/>
        </p:nvSpPr>
        <p:spPr>
          <a:xfrm>
            <a:off x="4991760" y="9910368"/>
            <a:ext cx="25779680" cy="1820064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Is the simulated model for week 2 reasonable?</a:t>
            </a:r>
          </a:p>
        </p:txBody>
      </p:sp>
      <p:sp>
        <p:nvSpPr>
          <p:cNvPr id="228" name="Are there better concepts for Train Trainers?"/>
          <p:cNvSpPr txBox="1"/>
          <p:nvPr/>
        </p:nvSpPr>
        <p:spPr>
          <a:xfrm>
            <a:off x="5116728" y="17992097"/>
            <a:ext cx="24310544" cy="1820063"/>
          </a:xfrm>
          <a:prstGeom prst="rect">
            <a:avLst/>
          </a:prstGeom>
          <a:ln w="508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03200" tIns="203200" rIns="203200" bIns="203200" anchor="ctr">
            <a:spAutoFit/>
          </a:bodyPr>
          <a:lstStyle>
            <a:lvl1pPr>
              <a:defRPr b="0"/>
            </a:lvl1pPr>
          </a:lstStyle>
          <a:p>
            <a:r>
              <a:t>Are there better concepts for Train Trainers?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50800" cap="flat">
          <a:noFill/>
          <a:miter lim="400000"/>
        </a:ln>
        <a:effectLst/>
        <a:sp3d/>
      </a:spPr>
      <a:bodyPr rot="0" spcFirstLastPara="1" vertOverflow="overflow" horzOverflow="overflow" vert="horz" wrap="square" lIns="203200" tIns="203200" rIns="203200" bIns="203200" numCol="1" spcCol="38100" rtlCol="0" anchor="ctr">
        <a:spAutoFit/>
      </a:bodyPr>
      <a:lstStyle>
        <a:defPPr marL="0" marR="0" indent="0" algn="ctr" defTabSz="233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016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50800" cap="flat">
          <a:noFill/>
          <a:miter lim="400000"/>
        </a:ln>
        <a:effectLst/>
        <a:sp3d/>
      </a:spPr>
      <a:bodyPr rot="0" spcFirstLastPara="1" vertOverflow="overflow" horzOverflow="overflow" vert="horz" wrap="square" lIns="203200" tIns="203200" rIns="203200" bIns="203200" numCol="1" spcCol="38100" rtlCol="0" anchor="ctr">
        <a:spAutoFit/>
      </a:bodyPr>
      <a:lstStyle>
        <a:defPPr marL="0" marR="0" indent="0" algn="ctr" defTabSz="233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6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50800" cap="flat">
          <a:noFill/>
          <a:miter lim="400000"/>
        </a:ln>
        <a:effectLst/>
        <a:sp3d/>
      </a:spPr>
      <a:bodyPr rot="0" spcFirstLastPara="1" vertOverflow="overflow" horzOverflow="overflow" vert="horz" wrap="square" lIns="203200" tIns="203200" rIns="203200" bIns="203200" numCol="1" spcCol="38100" rtlCol="0" anchor="ctr">
        <a:spAutoFit/>
      </a:bodyPr>
      <a:lstStyle>
        <a:defPPr marL="0" marR="0" indent="0" algn="ctr" defTabSz="233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016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50800" cap="flat">
          <a:noFill/>
          <a:miter lim="400000"/>
        </a:ln>
        <a:effectLst/>
        <a:sp3d/>
      </a:spPr>
      <a:bodyPr rot="0" spcFirstLastPara="1" vertOverflow="overflow" horzOverflow="overflow" vert="horz" wrap="square" lIns="203200" tIns="203200" rIns="203200" bIns="203200" numCol="1" spcCol="38100" rtlCol="0" anchor="ctr">
        <a:spAutoFit/>
      </a:bodyPr>
      <a:lstStyle>
        <a:defPPr marL="0" marR="0" indent="0" algn="ctr" defTabSz="2336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6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</Words>
  <Application>Microsoft Macintosh PowerPoint</Application>
  <PresentationFormat>Custom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Comic Sans MS</vt:lpstr>
      <vt:lpstr>Gill Sans</vt:lpstr>
      <vt:lpstr>Helvetica Neue</vt:lpstr>
      <vt:lpstr>Helvetica Neue Light</vt:lpstr>
      <vt:lpstr>Helvetica Neue Medium</vt:lpstr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Shanahan, Hugh</cp:lastModifiedBy>
  <cp:revision>1</cp:revision>
  <dcterms:modified xsi:type="dcterms:W3CDTF">2019-04-12T15:08:31Z</dcterms:modified>
</cp:coreProperties>
</file>